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6.png" ContentType="image/png"/>
  <Override PartName="/ppt/media/image5.png" ContentType="image/png"/>
  <Override PartName="/ppt/media/image1.png" ContentType="image/png"/>
  <Override PartName="/ppt/media/image2.png" ContentType="image/png"/>
  <Override PartName="/ppt/media/image9.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4.jpeg" ContentType="image/jpeg"/>
  <Override PartName="/ppt/media/image3.jpeg" ContentType="image/jpeg"/>
  <Override PartName="/ppt/media/image11.png" ContentType="image/png"/>
  <Override PartName="/ppt/media/image16.png" ContentType="image/png"/>
  <Override PartName="/ppt/media/image7.jpeg" ContentType="image/jpeg"/>
  <Override PartName="/ppt/media/image8.jpeg" ContentType="image/jpeg"/>
  <Override PartName="/ppt/media/image10.png" ContentType="image/png"/>
  <Override PartName="/ppt/media/image12.png" ContentType="image/png"/>
  <Override PartName="/ppt/media/image13.png" ContentType="image/png"/>
  <Override PartName="/ppt/media/image14.jpeg" ContentType="image/jpeg"/>
  <Override PartName="/ppt/media/image15.jpeg" ContentType="image/jpe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1.xml" ContentType="application/vnd.openxmlformats-officedocument.them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29.xml.rels" ContentType="application/vnd.openxmlformats-package.relationships+xml"/>
  <Override PartName="/ppt/slides/_rels/slide28.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2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CustomShape 1"/>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Camera calibration</a:t>
            </a:r>
            <a:endParaRPr b="0" lang="en-US" sz="4400" spc="-1" strike="noStrike">
              <a:latin typeface="Arial"/>
            </a:endParaRPr>
          </a:p>
        </p:txBody>
      </p:sp>
      <p:sp>
        <p:nvSpPr>
          <p:cNvPr id="39" name="CustomShape 2"/>
          <p:cNvSpPr/>
          <p:nvPr/>
        </p:nvSpPr>
        <p:spPr>
          <a:xfrm>
            <a:off x="504000" y="1769040"/>
            <a:ext cx="9069480" cy="4382280"/>
          </a:xfrm>
          <a:prstGeom prst="rect">
            <a:avLst/>
          </a:prstGeom>
          <a:noFill/>
          <a:ln>
            <a:noFill/>
          </a:ln>
        </p:spPr>
        <p:style>
          <a:lnRef idx="0"/>
          <a:fillRef idx="0"/>
          <a:effectRef idx="0"/>
          <a:fontRef idx="minor"/>
        </p:style>
        <p:txBody>
          <a:bodyPr lIns="0" rIns="0" tIns="0" bIns="0"/>
          <a:p>
            <a:pPr marL="216000" indent="-215640">
              <a:lnSpc>
                <a:spcPct val="100000"/>
              </a:lnSpc>
              <a:buClr>
                <a:srgbClr val="000000"/>
              </a:buClr>
              <a:buSzPct val="45000"/>
              <a:buFont typeface="StarSymbol"/>
              <a:buChar char="l"/>
            </a:pPr>
            <a:r>
              <a:rPr b="0" lang="en-US" sz="3200" spc="-1" strike="noStrike">
                <a:solidFill>
                  <a:srgbClr val="000000"/>
                </a:solidFill>
                <a:latin typeface="Arial"/>
                <a:ea typeface="DejaVu Sans"/>
              </a:rPr>
              <a:t>Cal tech toolbox</a:t>
            </a:r>
            <a:endParaRPr b="0" lang="en-US" sz="3200" spc="-1" strike="noStrike">
              <a:latin typeface="Arial"/>
            </a:endParaRPr>
          </a:p>
          <a:p>
            <a:pPr>
              <a:lnSpc>
                <a:spcPct val="100000"/>
              </a:lnSpc>
            </a:pPr>
            <a:endParaRPr b="0" lang="en-US" sz="3200" spc="-1" strike="noStrike">
              <a:latin typeface="Arial"/>
            </a:endParaRPr>
          </a:p>
          <a:p>
            <a:pPr>
              <a:lnSpc>
                <a:spcPct val="100000"/>
              </a:lnSpc>
            </a:pPr>
            <a:r>
              <a:rPr b="0" lang="en-US" sz="3200" spc="-1" strike="noStrike">
                <a:solidFill>
                  <a:srgbClr val="000000"/>
                </a:solidFill>
                <a:latin typeface="Arial"/>
                <a:ea typeface="DejaVu Sans"/>
              </a:rPr>
              <a:t>Iphone XS Max Camera</a:t>
            </a:r>
            <a:endParaRPr b="0" lang="en-US" sz="32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CustomShape 1"/>
          <p:cNvSpPr/>
          <p:nvPr/>
        </p:nvSpPr>
        <p:spPr>
          <a:xfrm>
            <a:off x="504000" y="301320"/>
            <a:ext cx="9069480" cy="1260000"/>
          </a:xfrm>
          <a:prstGeom prst="rect">
            <a:avLst/>
          </a:prstGeom>
          <a:noFill/>
          <a:ln>
            <a:noFill/>
          </a:ln>
        </p:spPr>
        <p:style>
          <a:lnRef idx="0"/>
          <a:fillRef idx="0"/>
          <a:effectRef idx="0"/>
          <a:fontRef idx="minor"/>
        </p:style>
      </p:sp>
      <p:pic>
        <p:nvPicPr>
          <p:cNvPr id="57" name="" descr=""/>
          <p:cNvPicPr/>
          <p:nvPr/>
        </p:nvPicPr>
        <p:blipFill>
          <a:blip r:embed="rId1"/>
          <a:stretch/>
        </p:blipFill>
        <p:spPr>
          <a:xfrm>
            <a:off x="2078640" y="1768680"/>
            <a:ext cx="5919840" cy="438228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CustomShape 1"/>
          <p:cNvSpPr/>
          <p:nvPr/>
        </p:nvSpPr>
        <p:spPr>
          <a:xfrm>
            <a:off x="504000" y="301320"/>
            <a:ext cx="9069480" cy="1260000"/>
          </a:xfrm>
          <a:prstGeom prst="rect">
            <a:avLst/>
          </a:prstGeom>
          <a:noFill/>
          <a:ln>
            <a:noFill/>
          </a:ln>
        </p:spPr>
        <p:style>
          <a:lnRef idx="0"/>
          <a:fillRef idx="0"/>
          <a:effectRef idx="0"/>
          <a:fontRef idx="minor"/>
        </p:style>
      </p:sp>
      <p:pic>
        <p:nvPicPr>
          <p:cNvPr id="59" name="" descr=""/>
          <p:cNvPicPr/>
          <p:nvPr/>
        </p:nvPicPr>
        <p:blipFill>
          <a:blip r:embed="rId1"/>
          <a:stretch/>
        </p:blipFill>
        <p:spPr>
          <a:xfrm>
            <a:off x="2078640" y="1768680"/>
            <a:ext cx="5919840" cy="438228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CustomShape 1"/>
          <p:cNvSpPr/>
          <p:nvPr/>
        </p:nvSpPr>
        <p:spPr>
          <a:xfrm>
            <a:off x="504000" y="301320"/>
            <a:ext cx="9069480" cy="1260000"/>
          </a:xfrm>
          <a:prstGeom prst="rect">
            <a:avLst/>
          </a:prstGeom>
          <a:noFill/>
          <a:ln>
            <a:noFill/>
          </a:ln>
        </p:spPr>
        <p:style>
          <a:lnRef idx="0"/>
          <a:fillRef idx="0"/>
          <a:effectRef idx="0"/>
          <a:fontRef idx="minor"/>
        </p:style>
      </p:sp>
      <p:pic>
        <p:nvPicPr>
          <p:cNvPr id="61" name="" descr=""/>
          <p:cNvPicPr/>
          <p:nvPr/>
        </p:nvPicPr>
        <p:blipFill>
          <a:blip r:embed="rId1"/>
          <a:stretch/>
        </p:blipFill>
        <p:spPr>
          <a:xfrm>
            <a:off x="2078640" y="1768680"/>
            <a:ext cx="5919840" cy="438228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CustomShape 1"/>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Panaroma</a:t>
            </a:r>
            <a:endParaRPr b="0" lang="en-US" sz="4400" spc="-1" strike="noStrike">
              <a:latin typeface="Arial"/>
            </a:endParaRPr>
          </a:p>
        </p:txBody>
      </p:sp>
      <p:pic>
        <p:nvPicPr>
          <p:cNvPr id="63" name="" descr=""/>
          <p:cNvPicPr/>
          <p:nvPr/>
        </p:nvPicPr>
        <p:blipFill>
          <a:blip r:embed="rId1"/>
          <a:stretch/>
        </p:blipFill>
        <p:spPr>
          <a:xfrm>
            <a:off x="2021760" y="1768680"/>
            <a:ext cx="6033240" cy="438228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CustomShape 1"/>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Camera position</a:t>
            </a:r>
            <a:endParaRPr b="0" lang="en-US" sz="4400" spc="-1" strike="noStrike">
              <a:latin typeface="Arial"/>
            </a:endParaRPr>
          </a:p>
        </p:txBody>
      </p:sp>
      <p:pic>
        <p:nvPicPr>
          <p:cNvPr id="65" name="" descr=""/>
          <p:cNvPicPr/>
          <p:nvPr/>
        </p:nvPicPr>
        <p:blipFill>
          <a:blip r:embed="rId1"/>
          <a:stretch/>
        </p:blipFill>
        <p:spPr>
          <a:xfrm>
            <a:off x="2116800" y="1768680"/>
            <a:ext cx="5843520" cy="438228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CustomShape 1"/>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Cinder blocks</a:t>
            </a:r>
            <a:endParaRPr b="0" lang="en-US" sz="4400" spc="-1" strike="noStrike">
              <a:latin typeface="Arial"/>
            </a:endParaRPr>
          </a:p>
        </p:txBody>
      </p:sp>
      <p:pic>
        <p:nvPicPr>
          <p:cNvPr id="67" name="" descr=""/>
          <p:cNvPicPr/>
          <p:nvPr/>
        </p:nvPicPr>
        <p:blipFill>
          <a:blip r:embed="rId1"/>
          <a:stretch/>
        </p:blipFill>
        <p:spPr>
          <a:xfrm>
            <a:off x="2116440" y="1768680"/>
            <a:ext cx="5843880" cy="438228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CustomShape 1"/>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distorted</a:t>
            </a:r>
            <a:endParaRPr b="0" lang="en-US" sz="4400" spc="-1" strike="noStrike">
              <a:latin typeface="Arial"/>
            </a:endParaRPr>
          </a:p>
        </p:txBody>
      </p:sp>
      <p:pic>
        <p:nvPicPr>
          <p:cNvPr id="69" name="" descr=""/>
          <p:cNvPicPr/>
          <p:nvPr/>
        </p:nvPicPr>
        <p:blipFill>
          <a:blip r:embed="rId1"/>
          <a:stretch/>
        </p:blipFill>
        <p:spPr>
          <a:xfrm>
            <a:off x="2116440" y="1768680"/>
            <a:ext cx="5843880" cy="438228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CustomShape 1"/>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Harris corners</a:t>
            </a:r>
            <a:endParaRPr b="0" lang="en-US" sz="4400" spc="-1" strike="noStrike">
              <a:latin typeface="Arial"/>
            </a:endParaRPr>
          </a:p>
        </p:txBody>
      </p:sp>
      <p:pic>
        <p:nvPicPr>
          <p:cNvPr id="71" name="" descr=""/>
          <p:cNvPicPr/>
          <p:nvPr/>
        </p:nvPicPr>
        <p:blipFill>
          <a:blip r:embed="rId1"/>
          <a:stretch/>
        </p:blipFill>
        <p:spPr>
          <a:xfrm>
            <a:off x="2078640" y="1768680"/>
            <a:ext cx="5919840" cy="438228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CustomShape 1"/>
          <p:cNvSpPr/>
          <p:nvPr/>
        </p:nvSpPr>
        <p:spPr>
          <a:xfrm>
            <a:off x="504000" y="301320"/>
            <a:ext cx="9069480" cy="1260000"/>
          </a:xfrm>
          <a:prstGeom prst="rect">
            <a:avLst/>
          </a:prstGeom>
          <a:noFill/>
          <a:ln>
            <a:noFill/>
          </a:ln>
        </p:spPr>
        <p:style>
          <a:lnRef idx="0"/>
          <a:fillRef idx="0"/>
          <a:effectRef idx="0"/>
          <a:fontRef idx="minor"/>
        </p:style>
      </p:sp>
      <p:pic>
        <p:nvPicPr>
          <p:cNvPr id="73" name="" descr=""/>
          <p:cNvPicPr/>
          <p:nvPr/>
        </p:nvPicPr>
        <p:blipFill>
          <a:blip r:embed="rId1"/>
          <a:stretch/>
        </p:blipFill>
        <p:spPr>
          <a:xfrm>
            <a:off x="2078640" y="1768680"/>
            <a:ext cx="5919840" cy="438228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CustomShape 1"/>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Panaroma-cinder</a:t>
            </a:r>
            <a:endParaRPr b="0" lang="en-US" sz="4400" spc="-1" strike="noStrike">
              <a:latin typeface="Arial"/>
            </a:endParaRPr>
          </a:p>
        </p:txBody>
      </p:sp>
      <p:pic>
        <p:nvPicPr>
          <p:cNvPr id="75" name="" descr=""/>
          <p:cNvPicPr/>
          <p:nvPr/>
        </p:nvPicPr>
        <p:blipFill>
          <a:blip r:embed="rId1"/>
          <a:stretch/>
        </p:blipFill>
        <p:spPr>
          <a:xfrm>
            <a:off x="1861560" y="1768680"/>
            <a:ext cx="6353640" cy="438228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CustomShape 1"/>
          <p:cNvSpPr/>
          <p:nvPr/>
        </p:nvSpPr>
        <p:spPr>
          <a:xfrm>
            <a:off x="504000" y="301320"/>
            <a:ext cx="9069480" cy="1260000"/>
          </a:xfrm>
          <a:prstGeom prst="rect">
            <a:avLst/>
          </a:prstGeom>
          <a:noFill/>
          <a:ln>
            <a:noFill/>
          </a:ln>
        </p:spPr>
        <p:style>
          <a:lnRef idx="0"/>
          <a:fillRef idx="0"/>
          <a:effectRef idx="0"/>
          <a:fontRef idx="minor"/>
        </p:style>
      </p:sp>
      <p:pic>
        <p:nvPicPr>
          <p:cNvPr id="41" name="" descr=""/>
          <p:cNvPicPr/>
          <p:nvPr/>
        </p:nvPicPr>
        <p:blipFill>
          <a:blip r:embed="rId1"/>
          <a:stretch/>
        </p:blipFill>
        <p:spPr>
          <a:xfrm>
            <a:off x="2116800" y="1768680"/>
            <a:ext cx="5843520" cy="438228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CustomShape 1"/>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Camera position</a:t>
            </a:r>
            <a:endParaRPr b="0" lang="en-US" sz="4400" spc="-1" strike="noStrike">
              <a:latin typeface="Arial"/>
            </a:endParaRPr>
          </a:p>
        </p:txBody>
      </p:sp>
      <p:pic>
        <p:nvPicPr>
          <p:cNvPr id="77" name="" descr=""/>
          <p:cNvPicPr/>
          <p:nvPr/>
        </p:nvPicPr>
        <p:blipFill>
          <a:blip r:embed="rId1"/>
          <a:stretch/>
        </p:blipFill>
        <p:spPr>
          <a:xfrm>
            <a:off x="2262600" y="1768680"/>
            <a:ext cx="5551560" cy="4382280"/>
          </a:xfrm>
          <a:prstGeom prst="rect">
            <a:avLst/>
          </a:prstGeom>
          <a:ln>
            <a:noFill/>
          </a:ln>
        </p:spPr>
      </p:pic>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ustomShape 1"/>
          <p:cNvSpPr/>
          <p:nvPr/>
        </p:nvSpPr>
        <p:spPr>
          <a:xfrm>
            <a:off x="504000" y="301320"/>
            <a:ext cx="9069480" cy="1260000"/>
          </a:xfrm>
          <a:prstGeom prst="rect">
            <a:avLst/>
          </a:prstGeom>
          <a:noFill/>
          <a:ln>
            <a:noFill/>
          </a:ln>
        </p:spPr>
        <p:style>
          <a:lnRef idx="0"/>
          <a:fillRef idx="0"/>
          <a:effectRef idx="0"/>
          <a:fontRef idx="minor"/>
        </p:style>
      </p:sp>
      <p:pic>
        <p:nvPicPr>
          <p:cNvPr id="79" name="" descr=""/>
          <p:cNvPicPr/>
          <p:nvPr/>
        </p:nvPicPr>
        <p:blipFill>
          <a:blip r:embed="rId1"/>
          <a:stretch/>
        </p:blipFill>
        <p:spPr>
          <a:xfrm>
            <a:off x="2078640" y="1768680"/>
            <a:ext cx="5919840" cy="4382280"/>
          </a:xfrm>
          <a:prstGeom prst="rect">
            <a:avLst/>
          </a:prstGeom>
          <a:ln>
            <a:noFill/>
          </a:ln>
        </p:spPr>
      </p:pic>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Harris corner</a:t>
            </a:r>
            <a:endParaRPr b="0" lang="en-US" sz="4400" spc="-1" strike="noStrike">
              <a:latin typeface="Arial"/>
            </a:endParaRPr>
          </a:p>
        </p:txBody>
      </p:sp>
      <p:pic>
        <p:nvPicPr>
          <p:cNvPr id="81" name="" descr=""/>
          <p:cNvPicPr/>
          <p:nvPr/>
        </p:nvPicPr>
        <p:blipFill>
          <a:blip r:embed="rId1"/>
          <a:stretch/>
        </p:blipFill>
        <p:spPr>
          <a:xfrm>
            <a:off x="2116800" y="1804680"/>
            <a:ext cx="5843520" cy="4382280"/>
          </a:xfrm>
          <a:prstGeom prst="rect">
            <a:avLst/>
          </a:prstGeom>
          <a:ln>
            <a:noFill/>
          </a:ln>
        </p:spPr>
      </p:pic>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a:off x="504000" y="301320"/>
            <a:ext cx="9069480" cy="1260360"/>
          </a:xfrm>
          <a:prstGeom prst="rect">
            <a:avLst/>
          </a:prstGeom>
          <a:noFill/>
          <a:ln>
            <a:noFill/>
          </a:ln>
        </p:spPr>
        <p:style>
          <a:lnRef idx="0"/>
          <a:fillRef idx="0"/>
          <a:effectRef idx="0"/>
          <a:fontRef idx="minor"/>
        </p:style>
        <p:txBody>
          <a:bodyPr lIns="0" rIns="0" tIns="0" bIns="0" anchor="ctr"/>
          <a:p>
            <a:pPr algn="ctr">
              <a:lnSpc>
                <a:spcPct val="100000"/>
              </a:lnSpc>
            </a:pPr>
            <a:r>
              <a:rPr b="0" lang="en-US" sz="2800" spc="-1" strike="noStrike">
                <a:solidFill>
                  <a:srgbClr val="000000"/>
                </a:solidFill>
                <a:latin typeface="Arial"/>
                <a:ea typeface="DejaVu Sans"/>
              </a:rPr>
              <a:t>Graffiti Artwork for Panaroma</a:t>
            </a:r>
            <a:endParaRPr b="0" lang="en-US" sz="2800" spc="-1" strike="noStrike">
              <a:latin typeface="Arial"/>
            </a:endParaRPr>
          </a:p>
        </p:txBody>
      </p:sp>
      <p:pic>
        <p:nvPicPr>
          <p:cNvPr id="83" name="" descr=""/>
          <p:cNvPicPr/>
          <p:nvPr/>
        </p:nvPicPr>
        <p:blipFill>
          <a:blip r:embed="rId1"/>
          <a:stretch/>
        </p:blipFill>
        <p:spPr>
          <a:xfrm>
            <a:off x="640080" y="1401840"/>
            <a:ext cx="9233640" cy="5728680"/>
          </a:xfrm>
          <a:prstGeom prst="rect">
            <a:avLst/>
          </a:prstGeom>
          <a:ln>
            <a:noFill/>
          </a:ln>
        </p:spPr>
      </p:pic>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457200" y="-164880"/>
            <a:ext cx="9069480" cy="126036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Harris corners</a:t>
            </a:r>
            <a:endParaRPr b="0" lang="en-US" sz="4400" spc="-1" strike="noStrike">
              <a:latin typeface="Arial"/>
            </a:endParaRPr>
          </a:p>
        </p:txBody>
      </p:sp>
      <p:pic>
        <p:nvPicPr>
          <p:cNvPr id="85" name="" descr=""/>
          <p:cNvPicPr/>
          <p:nvPr/>
        </p:nvPicPr>
        <p:blipFill>
          <a:blip r:embed="rId1"/>
          <a:stretch/>
        </p:blipFill>
        <p:spPr>
          <a:xfrm>
            <a:off x="1371600" y="1005840"/>
            <a:ext cx="7094160" cy="6307560"/>
          </a:xfrm>
          <a:prstGeom prst="rect">
            <a:avLst/>
          </a:prstGeom>
          <a:ln>
            <a:noFill/>
          </a:ln>
        </p:spPr>
      </p:pic>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CustomShape 1"/>
          <p:cNvSpPr/>
          <p:nvPr/>
        </p:nvSpPr>
        <p:spPr>
          <a:xfrm>
            <a:off x="504000" y="301320"/>
            <a:ext cx="9069480" cy="126036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Panaroma bad</a:t>
            </a:r>
            <a:endParaRPr b="0" lang="en-US" sz="4400" spc="-1" strike="noStrike">
              <a:latin typeface="Arial"/>
            </a:endParaRPr>
          </a:p>
        </p:txBody>
      </p:sp>
      <p:pic>
        <p:nvPicPr>
          <p:cNvPr id="87" name="" descr=""/>
          <p:cNvPicPr/>
          <p:nvPr/>
        </p:nvPicPr>
        <p:blipFill>
          <a:blip r:embed="rId1"/>
          <a:stretch/>
        </p:blipFill>
        <p:spPr>
          <a:xfrm>
            <a:off x="182880" y="1645920"/>
            <a:ext cx="10079280" cy="5438160"/>
          </a:xfrm>
          <a:prstGeom prst="rect">
            <a:avLst/>
          </a:prstGeom>
          <a:ln>
            <a:noFill/>
          </a:ln>
        </p:spPr>
      </p:pic>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 descr=""/>
          <p:cNvPicPr/>
          <p:nvPr/>
        </p:nvPicPr>
        <p:blipFill>
          <a:blip r:embed="rId1"/>
          <a:stretch/>
        </p:blipFill>
        <p:spPr>
          <a:xfrm>
            <a:off x="39960" y="1080000"/>
            <a:ext cx="10079280" cy="5438160"/>
          </a:xfrm>
          <a:prstGeom prst="rect">
            <a:avLst/>
          </a:prstGeom>
          <a:ln>
            <a:noFill/>
          </a:ln>
        </p:spPr>
      </p:pic>
      <p:sp>
        <p:nvSpPr>
          <p:cNvPr id="89" name="CustomShape 1"/>
          <p:cNvSpPr/>
          <p:nvPr/>
        </p:nvSpPr>
        <p:spPr>
          <a:xfrm>
            <a:off x="2551680" y="288720"/>
            <a:ext cx="6865560" cy="7160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400" spc="-1" strike="noStrike">
                <a:solidFill>
                  <a:srgbClr val="000000"/>
                </a:solidFill>
                <a:latin typeface="Arial"/>
                <a:ea typeface="DejaVu Sans"/>
              </a:rPr>
              <a:t>Panaroma good/better</a:t>
            </a:r>
            <a:endParaRPr b="0" lang="en-US" sz="44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504000" y="301320"/>
            <a:ext cx="9069480" cy="126036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Camera position</a:t>
            </a:r>
            <a:endParaRPr b="0" lang="en-US" sz="4400" spc="-1" strike="noStrike">
              <a:latin typeface="Arial"/>
            </a:endParaRPr>
          </a:p>
        </p:txBody>
      </p:sp>
      <p:pic>
        <p:nvPicPr>
          <p:cNvPr id="91" name="" descr=""/>
          <p:cNvPicPr/>
          <p:nvPr/>
        </p:nvPicPr>
        <p:blipFill>
          <a:blip r:embed="rId1"/>
          <a:stretch/>
        </p:blipFill>
        <p:spPr>
          <a:xfrm>
            <a:off x="2413800" y="1800000"/>
            <a:ext cx="5331600" cy="3998520"/>
          </a:xfrm>
          <a:prstGeom prst="rect">
            <a:avLst/>
          </a:prstGeom>
          <a:ln>
            <a:noFill/>
          </a:ln>
        </p:spPr>
      </p:pic>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Shape 1"/>
          <p:cNvSpPr txBox="1"/>
          <p:nvPr/>
        </p:nvSpPr>
        <p:spPr>
          <a:xfrm>
            <a:off x="504000" y="263880"/>
            <a:ext cx="9072000" cy="5925240"/>
          </a:xfrm>
          <a:prstGeom prst="rect">
            <a:avLst/>
          </a:prstGeom>
          <a:noFill/>
          <a:ln>
            <a:noFill/>
          </a:ln>
        </p:spPr>
        <p:txBody>
          <a:bodyPr lIns="0" rIns="0" tIns="0" bIns="0" anchor="ctr"/>
          <a:p>
            <a:pPr algn="ctr"/>
            <a:r>
              <a:rPr b="0" lang="en-US" sz="3200" spc="-1" strike="noStrike">
                <a:latin typeface="Arial"/>
              </a:rPr>
              <a:t>Here, we have taken multiple set of images to make sure, we can get optimum results. Since the overlap is only 15 percent for the Graffiti artwork, the image detection algorithm we have used is harris detector. In comparison to others, such as Freak, fast and Surf algorithms, it does not fetch good results. Harris detector is especially used when we have a good enough overlap, and for faster execution times. As the number of images increases, the overlap percentage decreases, in our case 15 percent, and we need to use a faster algorithm in order to process the images and generate the output.</a:t>
            </a:r>
            <a:endParaRPr b="0" lang="en-US" sz="32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Shape 1"/>
          <p:cNvSpPr txBox="1"/>
          <p:nvPr/>
        </p:nvSpPr>
        <p:spPr>
          <a:xfrm>
            <a:off x="504000" y="301320"/>
            <a:ext cx="9072000" cy="5850360"/>
          </a:xfrm>
          <a:prstGeom prst="rect">
            <a:avLst/>
          </a:prstGeom>
          <a:noFill/>
          <a:ln>
            <a:noFill/>
          </a:ln>
        </p:spPr>
        <p:txBody>
          <a:bodyPr lIns="0" rIns="0" tIns="0" bIns="0" anchor="ctr"/>
          <a:p>
            <a:pPr algn="ctr"/>
            <a:endParaRPr b="0" lang="en-US" sz="3200" spc="-1" strike="noStrike">
              <a:latin typeface="Arial"/>
            </a:endParaRPr>
          </a:p>
        </p:txBody>
      </p:sp>
      <p:pic>
        <p:nvPicPr>
          <p:cNvPr id="94" name="" descr=""/>
          <p:cNvPicPr/>
          <p:nvPr/>
        </p:nvPicPr>
        <p:blipFill>
          <a:blip r:embed="rId1"/>
          <a:stretch/>
        </p:blipFill>
        <p:spPr>
          <a:xfrm>
            <a:off x="1927440" y="1739880"/>
            <a:ext cx="6263640" cy="4000320"/>
          </a:xfrm>
          <a:prstGeom prst="rect">
            <a:avLst/>
          </a:prstGeom>
          <a:ln>
            <a:noFill/>
          </a:ln>
        </p:spPr>
      </p:pic>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CustomShape 1"/>
          <p:cNvSpPr/>
          <p:nvPr/>
        </p:nvSpPr>
        <p:spPr>
          <a:xfrm>
            <a:off x="504000" y="301320"/>
            <a:ext cx="9069480" cy="1260000"/>
          </a:xfrm>
          <a:prstGeom prst="rect">
            <a:avLst/>
          </a:prstGeom>
          <a:noFill/>
          <a:ln>
            <a:noFill/>
          </a:ln>
        </p:spPr>
        <p:style>
          <a:lnRef idx="0"/>
          <a:fillRef idx="0"/>
          <a:effectRef idx="0"/>
          <a:fontRef idx="minor"/>
        </p:style>
      </p:sp>
      <p:pic>
        <p:nvPicPr>
          <p:cNvPr id="43" name="" descr=""/>
          <p:cNvPicPr/>
          <p:nvPr/>
        </p:nvPicPr>
        <p:blipFill>
          <a:blip r:embed="rId1"/>
          <a:stretch/>
        </p:blipFill>
        <p:spPr>
          <a:xfrm>
            <a:off x="2116800" y="1768680"/>
            <a:ext cx="5843520" cy="438228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CustomShape 1"/>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Thank you</a:t>
            </a:r>
            <a:endParaRPr b="0" lang="en-US" sz="4400" spc="-1" strike="noStrike">
              <a:latin typeface="Arial"/>
            </a:endParaRPr>
          </a:p>
        </p:txBody>
      </p:sp>
      <p:sp>
        <p:nvSpPr>
          <p:cNvPr id="96" name="CustomShape 2"/>
          <p:cNvSpPr/>
          <p:nvPr/>
        </p:nvSpPr>
        <p:spPr>
          <a:xfrm>
            <a:off x="504000" y="1769040"/>
            <a:ext cx="9069480" cy="4382280"/>
          </a:xfrm>
          <a:prstGeom prst="rect">
            <a:avLst/>
          </a:prstGeom>
          <a:noFill/>
          <a:ln>
            <a:noFill/>
          </a:ln>
        </p:spPr>
        <p:style>
          <a:lnRef idx="0"/>
          <a:fillRef idx="0"/>
          <a:effectRef idx="0"/>
          <a:fontRef idx="minor"/>
        </p:style>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CustomShape 1"/>
          <p:cNvSpPr/>
          <p:nvPr/>
        </p:nvSpPr>
        <p:spPr>
          <a:xfrm>
            <a:off x="504000" y="301320"/>
            <a:ext cx="9069480" cy="1260000"/>
          </a:xfrm>
          <a:prstGeom prst="rect">
            <a:avLst/>
          </a:prstGeom>
          <a:noFill/>
          <a:ln>
            <a:noFill/>
          </a:ln>
        </p:spPr>
        <p:style>
          <a:lnRef idx="0"/>
          <a:fillRef idx="0"/>
          <a:effectRef idx="0"/>
          <a:fontRef idx="minor"/>
        </p:style>
      </p:sp>
      <p:pic>
        <p:nvPicPr>
          <p:cNvPr id="45" name="" descr=""/>
          <p:cNvPicPr/>
          <p:nvPr/>
        </p:nvPicPr>
        <p:blipFill>
          <a:blip r:embed="rId1"/>
          <a:stretch/>
        </p:blipFill>
        <p:spPr>
          <a:xfrm>
            <a:off x="3395520" y="1768680"/>
            <a:ext cx="3286080" cy="438228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CustomShape 1"/>
          <p:cNvSpPr/>
          <p:nvPr/>
        </p:nvSpPr>
        <p:spPr>
          <a:xfrm>
            <a:off x="504000" y="301320"/>
            <a:ext cx="9069480" cy="1260000"/>
          </a:xfrm>
          <a:prstGeom prst="rect">
            <a:avLst/>
          </a:prstGeom>
          <a:noFill/>
          <a:ln>
            <a:noFill/>
          </a:ln>
        </p:spPr>
        <p:style>
          <a:lnRef idx="0"/>
          <a:fillRef idx="0"/>
          <a:effectRef idx="0"/>
          <a:fontRef idx="minor"/>
        </p:style>
      </p:sp>
      <p:pic>
        <p:nvPicPr>
          <p:cNvPr id="47" name="" descr=""/>
          <p:cNvPicPr/>
          <p:nvPr/>
        </p:nvPicPr>
        <p:blipFill>
          <a:blip r:embed="rId1"/>
          <a:stretch/>
        </p:blipFill>
        <p:spPr>
          <a:xfrm>
            <a:off x="3395520" y="1768680"/>
            <a:ext cx="3286080" cy="438228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CustomShape 1"/>
          <p:cNvSpPr/>
          <p:nvPr/>
        </p:nvSpPr>
        <p:spPr>
          <a:xfrm>
            <a:off x="504000" y="301320"/>
            <a:ext cx="9069480" cy="1260000"/>
          </a:xfrm>
          <a:prstGeom prst="rect">
            <a:avLst/>
          </a:prstGeom>
          <a:noFill/>
          <a:ln>
            <a:noFill/>
          </a:ln>
        </p:spPr>
        <p:style>
          <a:lnRef idx="0"/>
          <a:fillRef idx="0"/>
          <a:effectRef idx="0"/>
          <a:fontRef idx="minor"/>
        </p:style>
      </p:sp>
      <p:pic>
        <p:nvPicPr>
          <p:cNvPr id="49" name="" descr=""/>
          <p:cNvPicPr/>
          <p:nvPr/>
        </p:nvPicPr>
        <p:blipFill>
          <a:blip r:embed="rId1"/>
          <a:stretch/>
        </p:blipFill>
        <p:spPr>
          <a:xfrm>
            <a:off x="2116800" y="1768680"/>
            <a:ext cx="5843520" cy="438228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CustomShape 1"/>
          <p:cNvSpPr/>
          <p:nvPr/>
        </p:nvSpPr>
        <p:spPr>
          <a:xfrm>
            <a:off x="504000" y="301320"/>
            <a:ext cx="9069480" cy="1260000"/>
          </a:xfrm>
          <a:prstGeom prst="rect">
            <a:avLst/>
          </a:prstGeom>
          <a:noFill/>
          <a:ln>
            <a:noFill/>
          </a:ln>
        </p:spPr>
        <p:style>
          <a:lnRef idx="0"/>
          <a:fillRef idx="0"/>
          <a:effectRef idx="0"/>
          <a:fontRef idx="minor"/>
        </p:style>
      </p:sp>
      <p:pic>
        <p:nvPicPr>
          <p:cNvPr id="51" name="" descr=""/>
          <p:cNvPicPr/>
          <p:nvPr/>
        </p:nvPicPr>
        <p:blipFill>
          <a:blip r:embed="rId1"/>
          <a:stretch/>
        </p:blipFill>
        <p:spPr>
          <a:xfrm>
            <a:off x="2116800" y="1768680"/>
            <a:ext cx="5843520" cy="438228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CustomShape 1"/>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Latino mural center graffiti</a:t>
            </a:r>
            <a:endParaRPr b="0" lang="en-US" sz="4400" spc="-1" strike="noStrike">
              <a:latin typeface="Arial"/>
            </a:endParaRPr>
          </a:p>
        </p:txBody>
      </p:sp>
      <p:pic>
        <p:nvPicPr>
          <p:cNvPr id="53" name="" descr=""/>
          <p:cNvPicPr/>
          <p:nvPr/>
        </p:nvPicPr>
        <p:blipFill>
          <a:blip r:embed="rId1"/>
          <a:stretch/>
        </p:blipFill>
        <p:spPr>
          <a:xfrm>
            <a:off x="2116440" y="1768680"/>
            <a:ext cx="5843880" cy="438228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CustomShape 1"/>
          <p:cNvSpPr/>
          <p:nvPr/>
        </p:nvSpPr>
        <p:spPr>
          <a:xfrm>
            <a:off x="504000" y="301320"/>
            <a:ext cx="9069480" cy="1260000"/>
          </a:xfrm>
          <a:prstGeom prst="rect">
            <a:avLst/>
          </a:prstGeom>
          <a:noFill/>
          <a:ln>
            <a:noFill/>
          </a:ln>
        </p:spPr>
        <p:style>
          <a:lnRef idx="0"/>
          <a:fillRef idx="0"/>
          <a:effectRef idx="0"/>
          <a:fontRef idx="minor"/>
        </p:style>
      </p:sp>
      <p:pic>
        <p:nvPicPr>
          <p:cNvPr id="55" name="" descr=""/>
          <p:cNvPicPr/>
          <p:nvPr/>
        </p:nvPicPr>
        <p:blipFill>
          <a:blip r:embed="rId1"/>
          <a:stretch/>
        </p:blipFill>
        <p:spPr>
          <a:xfrm>
            <a:off x="2116440" y="1768680"/>
            <a:ext cx="5843880" cy="438228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2019-03-24T17:11:01Z</dcterms:modified>
  <cp:revision>5</cp:revision>
  <dc:subject/>
  <dc:title/>
</cp:coreProperties>
</file>